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'01'!$G$13:$G$19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'01'!$H$13:$H$19</c:f>
              <c:numCache>
                <c:formatCode>0.00%</c:formatCode>
                <c:ptCount val="7"/>
                <c:pt idx="0">
                  <c:v>0.89882352941176469</c:v>
                </c:pt>
                <c:pt idx="1">
                  <c:v>0.86131784352877105</c:v>
                </c:pt>
                <c:pt idx="2">
                  <c:v>0.84399261513553903</c:v>
                </c:pt>
                <c:pt idx="3">
                  <c:v>0.85102739726027399</c:v>
                </c:pt>
                <c:pt idx="4">
                  <c:v>0.92307692307692313</c:v>
                </c:pt>
                <c:pt idx="5">
                  <c:v>0.94244604316546765</c:v>
                </c:pt>
                <c:pt idx="6">
                  <c:v>0.86093418259023358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0-479E-BD24-1944D401FD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3922912"/>
        <c:axId val="1703928736"/>
        <c:axId val="0"/>
      </c:bar3DChart>
      <c:catAx>
        <c:axId val="170392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3928736"/>
        <c:crosses val="autoZero"/>
        <c:auto val="1"/>
        <c:lblAlgn val="ctr"/>
        <c:lblOffset val="100"/>
        <c:noMultiLvlLbl val="0"/>
      </c:catAx>
      <c:valAx>
        <c:axId val="170392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392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'01'!$G$13:$G$19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'01'!$H$13:$H$19</c:f>
              <c:numCache>
                <c:formatCode>0.00%</c:formatCode>
                <c:ptCount val="7"/>
                <c:pt idx="0">
                  <c:v>0.58231707317073167</c:v>
                </c:pt>
                <c:pt idx="1">
                  <c:v>0.75774512935164484</c:v>
                </c:pt>
                <c:pt idx="2">
                  <c:v>0.7591220068415051</c:v>
                </c:pt>
                <c:pt idx="3">
                  <c:v>0.58594671068144311</c:v>
                </c:pt>
                <c:pt idx="4">
                  <c:v>0.67121418826739432</c:v>
                </c:pt>
                <c:pt idx="5">
                  <c:v>0.87919463087248317</c:v>
                </c:pt>
                <c:pt idx="6">
                  <c:v>0.60544979469951477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9-416D-A772-10C006612B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3922912"/>
        <c:axId val="1703928736"/>
        <c:axId val="0"/>
      </c:bar3DChart>
      <c:catAx>
        <c:axId val="170392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3928736"/>
        <c:crosses val="autoZero"/>
        <c:auto val="1"/>
        <c:lblAlgn val="ctr"/>
        <c:lblOffset val="100"/>
        <c:noMultiLvlLbl val="0"/>
      </c:catAx>
      <c:valAx>
        <c:axId val="170392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392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'02'!$E$11:$E$32</c:f>
              <c:strCache>
                <c:ptCount val="22"/>
                <c:pt idx="0">
                  <c:v>AIR CANADA</c:v>
                </c:pt>
                <c:pt idx="1">
                  <c:v>AIR EUROPA</c:v>
                </c:pt>
                <c:pt idx="2">
                  <c:v>ARAJET</c:v>
                </c:pt>
                <c:pt idx="3">
                  <c:v>AEROMEXICO</c:v>
                </c:pt>
                <c:pt idx="4">
                  <c:v>AIR FRANCE</c:v>
                </c:pt>
                <c:pt idx="5">
                  <c:v>AMERICAN AIRLINES</c:v>
                </c:pt>
                <c:pt idx="6">
                  <c:v>AVIANCA (AEROGAL, AVIATECA, LACSA, TACA)</c:v>
                </c:pt>
                <c:pt idx="7">
                  <c:v>AVIOR AIRLINES</c:v>
                </c:pt>
                <c:pt idx="8">
                  <c:v>COPA AIRLINES</c:v>
                </c:pt>
                <c:pt idx="9">
                  <c:v>DELTA AIRLINES</c:v>
                </c:pt>
                <c:pt idx="10">
                  <c:v>EMIRATES</c:v>
                </c:pt>
                <c:pt idx="11">
                  <c:v>IBERIA</c:v>
                </c:pt>
                <c:pt idx="12">
                  <c:v>JETBLUE</c:v>
                </c:pt>
                <c:pt idx="13">
                  <c:v>JETSMART CHILE</c:v>
                </c:pt>
                <c:pt idx="14">
                  <c:v>JETSMART PERÚ</c:v>
                </c:pt>
                <c:pt idx="15">
                  <c:v>KLM</c:v>
                </c:pt>
                <c:pt idx="16">
                  <c:v>LASER AIRLINES</c:v>
                </c:pt>
                <c:pt idx="17">
                  <c:v>LATAM (TAM, LAN, LAN ECUADOR, LAN PERÚ)</c:v>
                </c:pt>
                <c:pt idx="18">
                  <c:v>LUFTHANSA</c:v>
                </c:pt>
                <c:pt idx="19">
                  <c:v>SKY AIRLINE</c:v>
                </c:pt>
                <c:pt idx="20">
                  <c:v>UNITED AIRLINES</c:v>
                </c:pt>
                <c:pt idx="21">
                  <c:v>VOLARIS MEXICO</c:v>
                </c:pt>
              </c:strCache>
            </c:strRef>
          </c:cat>
          <c:val>
            <c:numRef>
              <c:f>'02'!$F$11:$F$32</c:f>
              <c:numCache>
                <c:formatCode>0.00%</c:formatCode>
                <c:ptCount val="22"/>
                <c:pt idx="0">
                  <c:v>0.47619047619047616</c:v>
                </c:pt>
                <c:pt idx="1">
                  <c:v>0.83636363636363631</c:v>
                </c:pt>
                <c:pt idx="2">
                  <c:v>0.90476190476190477</c:v>
                </c:pt>
                <c:pt idx="3">
                  <c:v>0.87559498052790996</c:v>
                </c:pt>
                <c:pt idx="4">
                  <c:v>0.84870317002881845</c:v>
                </c:pt>
                <c:pt idx="5">
                  <c:v>0.84385123752753666</c:v>
                </c:pt>
                <c:pt idx="6">
                  <c:v>0.89533202958932068</c:v>
                </c:pt>
                <c:pt idx="7">
                  <c:v>0.34615384615384615</c:v>
                </c:pt>
                <c:pt idx="8">
                  <c:v>0.966219342896807</c:v>
                </c:pt>
                <c:pt idx="9">
                  <c:v>0.79556562164739542</c:v>
                </c:pt>
                <c:pt idx="10">
                  <c:v>1.0333333333333334</c:v>
                </c:pt>
                <c:pt idx="11">
                  <c:v>0.95413397706698844</c:v>
                </c:pt>
                <c:pt idx="12">
                  <c:v>0.76801801801801806</c:v>
                </c:pt>
                <c:pt idx="13">
                  <c:v>0.83168316831683176</c:v>
                </c:pt>
                <c:pt idx="14">
                  <c:v>0.86274509803921573</c:v>
                </c:pt>
                <c:pt idx="15">
                  <c:v>0.88324873096446699</c:v>
                </c:pt>
                <c:pt idx="16">
                  <c:v>0.93065693430656937</c:v>
                </c:pt>
                <c:pt idx="17">
                  <c:v>0.9372693726937269</c:v>
                </c:pt>
                <c:pt idx="18">
                  <c:v>0.97733711048158645</c:v>
                </c:pt>
                <c:pt idx="19">
                  <c:v>0.96694214876033047</c:v>
                </c:pt>
                <c:pt idx="20">
                  <c:v>0.6184291898577613</c:v>
                </c:pt>
                <c:pt idx="21">
                  <c:v>0.9989258861439313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1-43AC-A491-2D86510BBB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3831007"/>
        <c:axId val="363829343"/>
        <c:axId val="0"/>
      </c:bar3DChart>
      <c:catAx>
        <c:axId val="363831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829343"/>
        <c:crosses val="autoZero"/>
        <c:auto val="1"/>
        <c:lblAlgn val="ctr"/>
        <c:lblOffset val="100"/>
        <c:noMultiLvlLbl val="0"/>
      </c:catAx>
      <c:valAx>
        <c:axId val="363829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83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'02'!$E$11:$E$32</c:f>
              <c:strCache>
                <c:ptCount val="22"/>
                <c:pt idx="0">
                  <c:v>AIR CANADA</c:v>
                </c:pt>
                <c:pt idx="1">
                  <c:v>AIR EUROPA</c:v>
                </c:pt>
                <c:pt idx="2">
                  <c:v>ARAJET</c:v>
                </c:pt>
                <c:pt idx="3">
                  <c:v>AEROMEXICO</c:v>
                </c:pt>
                <c:pt idx="4">
                  <c:v>AIR FRANCE</c:v>
                </c:pt>
                <c:pt idx="5">
                  <c:v>AMERICAN AIRLINES</c:v>
                </c:pt>
                <c:pt idx="6">
                  <c:v>AVIANCA (AEROGAL, AVIATECA, LACSA, TACA)</c:v>
                </c:pt>
                <c:pt idx="7">
                  <c:v>AVIOR AIRLINES</c:v>
                </c:pt>
                <c:pt idx="8">
                  <c:v>COPA AIRLINES</c:v>
                </c:pt>
                <c:pt idx="9">
                  <c:v>DELTA AIRLINES</c:v>
                </c:pt>
                <c:pt idx="10">
                  <c:v>EMIRATES</c:v>
                </c:pt>
                <c:pt idx="11">
                  <c:v>IBERIA</c:v>
                </c:pt>
                <c:pt idx="12">
                  <c:v>JETBLUE</c:v>
                </c:pt>
                <c:pt idx="13">
                  <c:v>JETSMART CHILE</c:v>
                </c:pt>
                <c:pt idx="14">
                  <c:v>JETSMART PERÚ</c:v>
                </c:pt>
                <c:pt idx="15">
                  <c:v>KLM</c:v>
                </c:pt>
                <c:pt idx="16">
                  <c:v>LASER AIRLINES</c:v>
                </c:pt>
                <c:pt idx="17">
                  <c:v>LATAM (TAM, LAN, LAN ECUADOR, LAN PERÚ)</c:v>
                </c:pt>
                <c:pt idx="18">
                  <c:v>LUFTHANSA</c:v>
                </c:pt>
                <c:pt idx="19">
                  <c:v>SKY AIRLINE</c:v>
                </c:pt>
                <c:pt idx="20">
                  <c:v>UNITED AIRLINES</c:v>
                </c:pt>
                <c:pt idx="21">
                  <c:v>VOLARIS MEXICO</c:v>
                </c:pt>
              </c:strCache>
            </c:strRef>
          </c:cat>
          <c:val>
            <c:numRef>
              <c:f>'02'!$F$11:$F$32</c:f>
              <c:numCache>
                <c:formatCode>0.00%</c:formatCode>
                <c:ptCount val="22"/>
                <c:pt idx="0">
                  <c:v>0.4</c:v>
                </c:pt>
                <c:pt idx="1">
                  <c:v>0.7931034482758621</c:v>
                </c:pt>
                <c:pt idx="2">
                  <c:v>0.73076923076923073</c:v>
                </c:pt>
                <c:pt idx="3">
                  <c:v>0.80281690140845074</c:v>
                </c:pt>
                <c:pt idx="4">
                  <c:v>0.61290322580645162</c:v>
                </c:pt>
                <c:pt idx="5">
                  <c:v>0.78624078624078619</c:v>
                </c:pt>
                <c:pt idx="6">
                  <c:v>0.80246913580246915</c:v>
                </c:pt>
                <c:pt idx="7">
                  <c:v>0.1111111111111111</c:v>
                </c:pt>
                <c:pt idx="8">
                  <c:v>0.88888888888888884</c:v>
                </c:pt>
                <c:pt idx="9">
                  <c:v>0.75531914893617025</c:v>
                </c:pt>
                <c:pt idx="10">
                  <c:v>1</c:v>
                </c:pt>
                <c:pt idx="11">
                  <c:v>0.91397849462365588</c:v>
                </c:pt>
                <c:pt idx="12">
                  <c:v>0.70967741935483875</c:v>
                </c:pt>
                <c:pt idx="13">
                  <c:v>0.38095238095238093</c:v>
                </c:pt>
                <c:pt idx="14">
                  <c:v>0.5</c:v>
                </c:pt>
                <c:pt idx="15">
                  <c:v>0.82758620689655171</c:v>
                </c:pt>
                <c:pt idx="16">
                  <c:v>0.88235294117647056</c:v>
                </c:pt>
                <c:pt idx="17">
                  <c:v>0.84105960264900659</c:v>
                </c:pt>
                <c:pt idx="18">
                  <c:v>0.65217391304347827</c:v>
                </c:pt>
                <c:pt idx="19">
                  <c:v>0.69230769230769229</c:v>
                </c:pt>
                <c:pt idx="20">
                  <c:v>0.51200000000000001</c:v>
                </c:pt>
                <c:pt idx="21">
                  <c:v>0.967741935483871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C-43CC-8D23-9906786FC2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3831007"/>
        <c:axId val="363829343"/>
        <c:axId val="0"/>
      </c:bar3DChart>
      <c:catAx>
        <c:axId val="363831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829343"/>
        <c:crosses val="autoZero"/>
        <c:auto val="1"/>
        <c:lblAlgn val="ctr"/>
        <c:lblOffset val="100"/>
        <c:noMultiLvlLbl val="0"/>
      </c:catAx>
      <c:valAx>
        <c:axId val="363829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83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03/12/2024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34994FE-3A27-3AD9-BD4F-8B0A785E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071006"/>
              </p:ext>
            </p:extLst>
          </p:nvPr>
        </p:nvGraphicFramePr>
        <p:xfrm>
          <a:off x="5520695" y="1331650"/>
          <a:ext cx="5930003" cy="461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34994FE-3A27-3AD9-BD4F-8B0A785E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96411"/>
              </p:ext>
            </p:extLst>
          </p:nvPr>
        </p:nvGraphicFramePr>
        <p:xfrm>
          <a:off x="5509459" y="1349406"/>
          <a:ext cx="6049267" cy="456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Agosto 2024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69.16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88.31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Agosto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058AD60-A148-64BB-DE1B-FFC8C3D11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92330"/>
              </p:ext>
            </p:extLst>
          </p:nvPr>
        </p:nvGraphicFramePr>
        <p:xfrm>
          <a:off x="5520695" y="1340528"/>
          <a:ext cx="5930003" cy="458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058AD60-A148-64BB-DE1B-FFC8C3D11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009767"/>
              </p:ext>
            </p:extLst>
          </p:nvPr>
        </p:nvGraphicFramePr>
        <p:xfrm>
          <a:off x="5509459" y="1322773"/>
          <a:ext cx="6004879" cy="455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70.74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84.32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466608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Agosto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202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A2516693-2189-4FAB-9774-7E22F0CB8273}"/>
</file>

<file path=customXml/itemProps2.xml><?xml version="1.0" encoding="utf-8"?>
<ds:datastoreItem xmlns:ds="http://schemas.openxmlformats.org/officeDocument/2006/customXml" ds:itemID="{A838A46C-715F-42E4-A6FB-B7948EAA4DE8}"/>
</file>

<file path=customXml/itemProps3.xml><?xml version="1.0" encoding="utf-8"?>
<ds:datastoreItem xmlns:ds="http://schemas.openxmlformats.org/officeDocument/2006/customXml" ds:itemID="{1BE10F1A-681F-43EF-9EAD-3CEDF41EC50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1972</TotalTime>
  <Words>344</Words>
  <Application>Microsoft Office PowerPoint</Application>
  <PresentationFormat>Panorámica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AGOSTO 2024</dc:title>
  <dc:creator>William Camilo  Baracaldo Godoy</dc:creator>
  <cp:lastModifiedBy>Juan David Dominguez Arrieta</cp:lastModifiedBy>
  <cp:revision>185</cp:revision>
  <dcterms:created xsi:type="dcterms:W3CDTF">2023-05-08T00:34:42Z</dcterms:created>
  <dcterms:modified xsi:type="dcterms:W3CDTF">2024-12-03T20:35:11Z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